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69" r:id="rId13"/>
    <p:sldId id="270" r:id="rId14"/>
    <p:sldId id="265" r:id="rId15"/>
  </p:sldIdLst>
  <p:sldSz cx="14630400" cy="8229600"/>
  <p:notesSz cx="8229600" cy="14630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Gelasio" panose="020B0604020202020204" charset="0"/>
      <p:regular r:id="rId21"/>
    </p:embeddedFont>
    <p:embeddedFont>
      <p:font typeface="Gelasio Semi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1876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GB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Accidental Click Analysis</a:t>
            </a:r>
            <a:r>
              <a:rPr lang="he-IL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: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en-GB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Product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GB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Data-driven exploration of user click behaviour, revenue impact, and actionable recommendations.</a:t>
            </a:r>
            <a:endParaRPr lang="en-US" sz="17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97B70C-A245-46D2-7C8B-554B28DA61C5}"/>
              </a:ext>
            </a:extLst>
          </p:cNvPr>
          <p:cNvSpPr txBox="1"/>
          <p:nvPr/>
        </p:nvSpPr>
        <p:spPr>
          <a:xfrm>
            <a:off x="793790" y="7612842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Created by Simona</a:t>
            </a:r>
            <a:r>
              <a:rPr lang="he-IL" b="1" dirty="0"/>
              <a:t> </a:t>
            </a:r>
            <a:r>
              <a:rPr lang="en-GB" b="1" dirty="0"/>
              <a:t>Levitsky</a:t>
            </a:r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840FF54-907C-66E8-5767-84D1B7D48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6224" y="1592132"/>
            <a:ext cx="9635273" cy="5907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CA48AB-8BFA-D86F-F65E-5C487A384706}"/>
              </a:ext>
            </a:extLst>
          </p:cNvPr>
          <p:cNvSpPr txBox="1"/>
          <p:nvPr/>
        </p:nvSpPr>
        <p:spPr>
          <a:xfrm>
            <a:off x="3657600" y="393013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Trend Line by Platform</a:t>
            </a:r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2663CC05-D3A2-34F6-F74D-A455C178D0B5}"/>
              </a:ext>
            </a:extLst>
          </p:cNvPr>
          <p:cNvSpPr/>
          <p:nvPr/>
        </p:nvSpPr>
        <p:spPr>
          <a:xfrm>
            <a:off x="743545" y="585073"/>
            <a:ext cx="6790253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Trend Line by Platform</a:t>
            </a: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2557868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2663CC05-D3A2-34F6-F74D-A455C178D0B5}"/>
              </a:ext>
            </a:extLst>
          </p:cNvPr>
          <p:cNvSpPr/>
          <p:nvPr/>
        </p:nvSpPr>
        <p:spPr>
          <a:xfrm>
            <a:off x="743545" y="585073"/>
            <a:ext cx="11391081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GB" sz="3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Aggregate second clicks rate by platform</a:t>
            </a:r>
            <a:endParaRPr lang="en-US" sz="33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C142767-FC93-BC8B-A686-BF7D905C49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960" y="1370702"/>
            <a:ext cx="7157645" cy="4766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931460-893F-BABF-7016-C590F14C8936}"/>
              </a:ext>
            </a:extLst>
          </p:cNvPr>
          <p:cNvSpPr txBox="1"/>
          <p:nvPr/>
        </p:nvSpPr>
        <p:spPr>
          <a:xfrm>
            <a:off x="833717" y="6444198"/>
            <a:ext cx="1296296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750" dirty="0">
                <a:solidFill>
                  <a:srgbClr val="746558"/>
                </a:solidFill>
                <a:latin typeface="Gelasio" pitchFamily="34" charset="0"/>
                <a:cs typeface="Gelasio" pitchFamily="34" charset="-120"/>
              </a:rPr>
              <a:t>Mobile and tablet show lower overall % 2nd Clicks (around 37-41%), indicating higher rates of accidental clicks where users are less likely to re-click after a block. Desktop have a higher % (around 55%), suggesting fewer accidents and more persistence from intentional users. This could justify platform-specific blocking thresholds, such as more aggressive blocking on mobile/tablet to improve user experience while preserving revenue on desktop.</a:t>
            </a:r>
          </a:p>
        </p:txBody>
      </p:sp>
    </p:spTree>
    <p:extLst>
      <p:ext uri="{BB962C8B-B14F-4D97-AF65-F5344CB8AC3E}">
        <p14:creationId xmlns:p14="http://schemas.microsoft.com/office/powerpoint/2010/main" val="2701841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6E81F3CE-07AF-2660-68BD-48C9D435A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548" y="1494192"/>
            <a:ext cx="9691303" cy="5241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3A4D971A-313F-D576-004B-E9290132CBD0}"/>
              </a:ext>
            </a:extLst>
          </p:cNvPr>
          <p:cNvSpPr/>
          <p:nvPr/>
        </p:nvSpPr>
        <p:spPr>
          <a:xfrm>
            <a:off x="743545" y="585073"/>
            <a:ext cx="11391081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GB" sz="3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Revenue per First Click + % Difference</a:t>
            </a:r>
            <a:endParaRPr lang="en-US" sz="33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78AF5B-DC58-1659-F3B1-7CB4279F297A}"/>
              </a:ext>
            </a:extLst>
          </p:cNvPr>
          <p:cNvSpPr txBox="1"/>
          <p:nvPr/>
        </p:nvSpPr>
        <p:spPr>
          <a:xfrm>
            <a:off x="743545" y="7005891"/>
            <a:ext cx="11595476" cy="638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750" dirty="0">
                <a:solidFill>
                  <a:srgbClr val="746558"/>
                </a:solidFill>
                <a:latin typeface="Gelasio" pitchFamily="34" charset="0"/>
                <a:cs typeface="Gelasio" pitchFamily="34" charset="-120"/>
              </a:rPr>
              <a:t>Accidental clicks (&lt;1s) are not much less valuable in terms of revenue per click. Blocking &lt;1s clicks will cost revenue almost as much as blocking intentional ones. Time alone is not a strong signal for low-value clicks.</a:t>
            </a:r>
          </a:p>
        </p:txBody>
      </p:sp>
    </p:spTree>
    <p:extLst>
      <p:ext uri="{BB962C8B-B14F-4D97-AF65-F5344CB8AC3E}">
        <p14:creationId xmlns:p14="http://schemas.microsoft.com/office/powerpoint/2010/main" val="2647022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A4D971A-313F-D576-004B-E9290132CBD0}"/>
              </a:ext>
            </a:extLst>
          </p:cNvPr>
          <p:cNvSpPr/>
          <p:nvPr/>
        </p:nvSpPr>
        <p:spPr>
          <a:xfrm>
            <a:off x="743545" y="585073"/>
            <a:ext cx="11391081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GB" sz="2000" dirty="0">
                <a:solidFill>
                  <a:srgbClr val="484237"/>
                </a:solidFill>
                <a:latin typeface="Gelasio Semi Bold" pitchFamily="34" charset="0"/>
                <a:cs typeface="Gelasio Semi Bold" pitchFamily="34" charset="-120"/>
              </a:rPr>
              <a:t>Hypothesis : The ratio of second-click revenue to blocked first-click revenue increases with time</a:t>
            </a:r>
            <a:endParaRPr lang="en-GB" sz="1100" dirty="0">
              <a:solidFill>
                <a:srgbClr val="746558"/>
              </a:solidFill>
              <a:latin typeface="Gelasio" pitchFamily="34" charset="0"/>
              <a:cs typeface="Gelasio" pitchFamily="34" charset="-120"/>
            </a:endParaRPr>
          </a:p>
          <a:p>
            <a:pPr marL="0" indent="0" algn="l">
              <a:lnSpc>
                <a:spcPts val="4150"/>
              </a:lnSpc>
              <a:buNone/>
            </a:pPr>
            <a:r>
              <a:rPr lang="en-GB" sz="1600" dirty="0">
                <a:solidFill>
                  <a:srgbClr val="746558"/>
                </a:solidFill>
                <a:latin typeface="Gelasio" pitchFamily="34" charset="0"/>
                <a:cs typeface="Gelasio" pitchFamily="34" charset="-120"/>
              </a:rPr>
              <a:t> showing higher "recovery" of intentional revenue at longer delays. Why? Intentional users re-click and generate nearly full revenue; accidental ones don’t.</a:t>
            </a:r>
            <a:endParaRPr lang="en-US" sz="1600" dirty="0">
              <a:solidFill>
                <a:srgbClr val="746558"/>
              </a:solidFill>
              <a:latin typeface="Gelasio" pitchFamily="34" charset="0"/>
              <a:cs typeface="Gelasio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78AF5B-DC58-1659-F3B1-7CB4279F297A}"/>
              </a:ext>
            </a:extLst>
          </p:cNvPr>
          <p:cNvSpPr txBox="1"/>
          <p:nvPr/>
        </p:nvSpPr>
        <p:spPr>
          <a:xfrm>
            <a:off x="743545" y="7005891"/>
            <a:ext cx="11595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750" dirty="0">
                <a:solidFill>
                  <a:srgbClr val="746558"/>
                </a:solidFill>
                <a:latin typeface="Gelasio" pitchFamily="34" charset="0"/>
                <a:cs typeface="Gelasio" pitchFamily="34" charset="-120"/>
              </a:rPr>
              <a:t>Positive correlation (~0.47), with recovery &gt;60% above 2s, justifying time-tiered blocking.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EB53058-8602-1C10-5261-42611FAFA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2047" y="1809134"/>
            <a:ext cx="7938471" cy="501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0719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9471"/>
            <a:ext cx="51569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Recommendations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50007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4" name="Text 2"/>
          <p:cNvSpPr/>
          <p:nvPr/>
        </p:nvSpPr>
        <p:spPr>
          <a:xfrm>
            <a:off x="1530906" y="2542580"/>
            <a:ext cx="3421499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Implement Conservative Threshold Initially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954542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Start with &lt;0.5s blocking to improve UX with minimal revenue risk. Monitor 2nd click rates and platform-specific behavior closely during rollout.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35893" y="250007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7" name="Text 5"/>
          <p:cNvSpPr/>
          <p:nvPr/>
        </p:nvSpPr>
        <p:spPr>
          <a:xfrm>
            <a:off x="5973008" y="2542580"/>
            <a:ext cx="342149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Develop Tiered Product Offerings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5973008" y="3529251"/>
            <a:ext cx="342149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 "Premium" and "Standard" click products with different threshold levels, allowing advertisers to choose based on their conversion vs. volume priorities.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77995" y="250007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0" name="Text 8"/>
          <p:cNvSpPr/>
          <p:nvPr/>
        </p:nvSpPr>
        <p:spPr>
          <a:xfrm>
            <a:off x="10415111" y="2542580"/>
            <a:ext cx="3421499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Continue Platform-Specific Optimization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0415111" y="3954542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Given the 37-41% mobile/tablet rate vs. 55% desktop rate, design platform-aware blocking logic to maximize effectiveness across device types.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0242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analysis demonstrates that </a:t>
            </a:r>
            <a:r>
              <a:rPr lang="en-US" sz="1750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strategic click filtering can simultaneously improve user experience and protect revenue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through data-driven threshold selection and product differentiation.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3772" y="513636"/>
            <a:ext cx="2335054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Challenge</a:t>
            </a:r>
            <a:endParaRPr lang="en-US" sz="1800" dirty="0"/>
          </a:p>
        </p:txBody>
      </p:sp>
      <p:sp>
        <p:nvSpPr>
          <p:cNvPr id="3" name="Text 1"/>
          <p:cNvSpPr/>
          <p:nvPr/>
        </p:nvSpPr>
        <p:spPr>
          <a:xfrm>
            <a:off x="653772" y="880110"/>
            <a:ext cx="6642021" cy="466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Distinguishing Intent from Accident</a:t>
            </a:r>
            <a:endParaRPr lang="en-US" sz="2900" dirty="0"/>
          </a:p>
        </p:txBody>
      </p:sp>
      <p:sp>
        <p:nvSpPr>
          <p:cNvPr id="4" name="Text 2"/>
          <p:cNvSpPr/>
          <p:nvPr/>
        </p:nvSpPr>
        <p:spPr>
          <a:xfrm>
            <a:off x="653772" y="1795343"/>
            <a:ext cx="6433542" cy="1195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Company T displays ads on content websites where users engage with articles and media. While many clicks represent genuine purchase interest, others occur accidentally—users trying to close pop-ups, scroll through content, or navigate away inadvertently trigger ad clicks.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53772" y="3158847"/>
            <a:ext cx="6433542" cy="896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These accidental clicks redirect users to advertiser sites against their will, degrading user experience and potentially wasting advertiser budgets on low-intent traffic.</a:t>
            </a:r>
            <a:endParaRPr lang="en-US" sz="14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6858" y="1795343"/>
            <a:ext cx="6433542" cy="64335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4502" y="784979"/>
            <a:ext cx="4531281" cy="553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Core Hypothesis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1106329" y="2029539"/>
            <a:ext cx="12749570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Clicks occurring immediately after ad visibility are more likely to be accidental. Genuine users won't mind clicking twice if their first attempt is blocked.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74502" y="1780699"/>
            <a:ext cx="30480" cy="1205865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5" name="Text 3"/>
          <p:cNvSpPr/>
          <p:nvPr/>
        </p:nvSpPr>
        <p:spPr>
          <a:xfrm>
            <a:off x="774502" y="3235404"/>
            <a:ext cx="221218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74502" y="3580924"/>
            <a:ext cx="6430089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7" name="Text 5"/>
          <p:cNvSpPr/>
          <p:nvPr/>
        </p:nvSpPr>
        <p:spPr>
          <a:xfrm>
            <a:off x="774502" y="3752493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Ad Becomes Visible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4502" y="4230886"/>
            <a:ext cx="6430089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 scrolls to content, ad enters viewport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425809" y="3235404"/>
            <a:ext cx="221218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7425809" y="3580924"/>
            <a:ext cx="6430089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1" name="Text 9"/>
          <p:cNvSpPr/>
          <p:nvPr/>
        </p:nvSpPr>
        <p:spPr>
          <a:xfrm>
            <a:off x="7425809" y="3752493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Click Occurs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7425809" y="4230886"/>
            <a:ext cx="6430089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Time measured from visibility to click event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74502" y="4972050"/>
            <a:ext cx="221218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774502" y="5317569"/>
            <a:ext cx="6430089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5" name="Text 13"/>
          <p:cNvSpPr/>
          <p:nvPr/>
        </p:nvSpPr>
        <p:spPr>
          <a:xfrm>
            <a:off x="774502" y="5489138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First Click Blocked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774502" y="5967532"/>
            <a:ext cx="6430089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System intercepts click, keeps user on page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7425809" y="4972050"/>
            <a:ext cx="221218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00" dirty="0"/>
          </a:p>
        </p:txBody>
      </p:sp>
      <p:sp>
        <p:nvSpPr>
          <p:cNvPr id="18" name="Shape 16"/>
          <p:cNvSpPr/>
          <p:nvPr/>
        </p:nvSpPr>
        <p:spPr>
          <a:xfrm>
            <a:off x="7425809" y="5317569"/>
            <a:ext cx="6430089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9" name="Text 17"/>
          <p:cNvSpPr/>
          <p:nvPr/>
        </p:nvSpPr>
        <p:spPr>
          <a:xfrm>
            <a:off x="7425809" y="5489138"/>
            <a:ext cx="276617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User Response</a:t>
            </a:r>
            <a:endParaRPr lang="en-US" sz="2150" dirty="0"/>
          </a:p>
        </p:txBody>
      </p:sp>
      <p:sp>
        <p:nvSpPr>
          <p:cNvPr id="20" name="Text 18"/>
          <p:cNvSpPr/>
          <p:nvPr/>
        </p:nvSpPr>
        <p:spPr>
          <a:xfrm>
            <a:off x="7425809" y="5967532"/>
            <a:ext cx="6430089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Intentional users click again; accidental users continue browsing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774502" y="6736318"/>
            <a:ext cx="13081397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insight led to the creation of a key metric: </a:t>
            </a:r>
            <a:r>
              <a:rPr lang="en-US" sz="17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% 2nd Clicks</a:t>
            </a: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= (Number of 2nd clicks after blocking) / (Number of 1st clicks blocked). This ratio reveals user intent and helps optimize blocking thresholds.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6156" y="531257"/>
            <a:ext cx="7203519" cy="483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Does Time Predict Intent?</a:t>
            </a:r>
            <a:endParaRPr lang="en-US" sz="3000" dirty="0"/>
          </a:p>
        </p:txBody>
      </p:sp>
      <p:sp>
        <p:nvSpPr>
          <p:cNvPr id="3" name="Shape 1"/>
          <p:cNvSpPr/>
          <p:nvPr/>
        </p:nvSpPr>
        <p:spPr>
          <a:xfrm>
            <a:off x="676156" y="1400651"/>
            <a:ext cx="4297204" cy="2813090"/>
          </a:xfrm>
          <a:prstGeom prst="roundRect">
            <a:avLst>
              <a:gd name="adj" fmla="val 1030"/>
            </a:avLst>
          </a:prstGeom>
          <a:solidFill>
            <a:srgbClr val="EEE8DD"/>
          </a:solidFill>
          <a:ln/>
        </p:spPr>
      </p:sp>
      <p:sp>
        <p:nvSpPr>
          <p:cNvPr id="4" name="Shape 2"/>
          <p:cNvSpPr/>
          <p:nvPr/>
        </p:nvSpPr>
        <p:spPr>
          <a:xfrm>
            <a:off x="869275" y="1593771"/>
            <a:ext cx="579596" cy="579596"/>
          </a:xfrm>
          <a:prstGeom prst="roundRect">
            <a:avLst>
              <a:gd name="adj" fmla="val 15774929"/>
            </a:avLst>
          </a:prstGeom>
          <a:solidFill>
            <a:srgbClr val="D3C5B6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8700" y="1753195"/>
            <a:ext cx="260747" cy="2607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69275" y="2366486"/>
            <a:ext cx="2415183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Immediate Clicks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9275" y="2784277"/>
            <a:ext cx="3910965" cy="1236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0–0.5 seconds:</a:t>
            </a: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Only 19% of users click again after blocking, strongly suggesting accidental behavior driven by interface mishaps.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5166479" y="1400651"/>
            <a:ext cx="4297323" cy="2813090"/>
          </a:xfrm>
          <a:prstGeom prst="roundRect">
            <a:avLst>
              <a:gd name="adj" fmla="val 1030"/>
            </a:avLst>
          </a:prstGeom>
          <a:solidFill>
            <a:srgbClr val="EEE8DD"/>
          </a:solidFill>
          <a:ln/>
        </p:spPr>
      </p:sp>
      <p:sp>
        <p:nvSpPr>
          <p:cNvPr id="9" name="Shape 6"/>
          <p:cNvSpPr/>
          <p:nvPr/>
        </p:nvSpPr>
        <p:spPr>
          <a:xfrm>
            <a:off x="5359598" y="1593771"/>
            <a:ext cx="579596" cy="579596"/>
          </a:xfrm>
          <a:prstGeom prst="roundRect">
            <a:avLst>
              <a:gd name="adj" fmla="val 15774929"/>
            </a:avLst>
          </a:prstGeom>
          <a:solidFill>
            <a:srgbClr val="D3C5B6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19023" y="1753195"/>
            <a:ext cx="260747" cy="26074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359598" y="2366486"/>
            <a:ext cx="2415183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Delayed Clicks</a:t>
            </a:r>
            <a:endParaRPr lang="en-US" sz="1900" dirty="0"/>
          </a:p>
        </p:txBody>
      </p:sp>
      <p:sp>
        <p:nvSpPr>
          <p:cNvPr id="12" name="Text 8"/>
          <p:cNvSpPr/>
          <p:nvPr/>
        </p:nvSpPr>
        <p:spPr>
          <a:xfrm>
            <a:off x="5359598" y="2784277"/>
            <a:ext cx="3911084" cy="927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2.5+ seconds:</a:t>
            </a: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Approximately 45% re-click rate indicates genuine purchase interest and deliberate user engagement.</a:t>
            </a:r>
            <a:endParaRPr lang="en-US" sz="1500" dirty="0"/>
          </a:p>
        </p:txBody>
      </p:sp>
      <p:sp>
        <p:nvSpPr>
          <p:cNvPr id="13" name="Shape 9"/>
          <p:cNvSpPr/>
          <p:nvPr/>
        </p:nvSpPr>
        <p:spPr>
          <a:xfrm>
            <a:off x="9656921" y="1400651"/>
            <a:ext cx="4297323" cy="2813090"/>
          </a:xfrm>
          <a:prstGeom prst="roundRect">
            <a:avLst>
              <a:gd name="adj" fmla="val 1030"/>
            </a:avLst>
          </a:prstGeom>
          <a:solidFill>
            <a:srgbClr val="EEE8DD"/>
          </a:solidFill>
          <a:ln/>
        </p:spPr>
      </p:sp>
      <p:sp>
        <p:nvSpPr>
          <p:cNvPr id="14" name="Shape 10"/>
          <p:cNvSpPr/>
          <p:nvPr/>
        </p:nvSpPr>
        <p:spPr>
          <a:xfrm>
            <a:off x="9850041" y="1593771"/>
            <a:ext cx="579596" cy="579596"/>
          </a:xfrm>
          <a:prstGeom prst="roundRect">
            <a:avLst>
              <a:gd name="adj" fmla="val 15774929"/>
            </a:avLst>
          </a:prstGeom>
          <a:solidFill>
            <a:srgbClr val="D3C5B6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09465" y="1753195"/>
            <a:ext cx="260747" cy="26074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50041" y="2366486"/>
            <a:ext cx="2415183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Strong Correlation</a:t>
            </a:r>
            <a:endParaRPr lang="en-US" sz="1900" dirty="0"/>
          </a:p>
        </p:txBody>
      </p:sp>
      <p:sp>
        <p:nvSpPr>
          <p:cNvPr id="17" name="Text 12"/>
          <p:cNvSpPr/>
          <p:nvPr/>
        </p:nvSpPr>
        <p:spPr>
          <a:xfrm>
            <a:off x="9850041" y="2784277"/>
            <a:ext cx="3911084" cy="927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Positive relationship between time-to-click and second-click rate validates the hypothesis across all platforms.</a:t>
            </a:r>
            <a:endParaRPr lang="en-US" sz="1500" dirty="0"/>
          </a:p>
        </p:txBody>
      </p:sp>
      <p:sp>
        <p:nvSpPr>
          <p:cNvPr id="18" name="Text 13"/>
          <p:cNvSpPr/>
          <p:nvPr/>
        </p:nvSpPr>
        <p:spPr>
          <a:xfrm>
            <a:off x="676156" y="4431030"/>
            <a:ext cx="13278088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endParaRPr lang="en-US" sz="1500" dirty="0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53883" y="4431030"/>
            <a:ext cx="5826611" cy="37209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9968" y="741878"/>
            <a:ext cx="7105888" cy="499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Platform-Specific Behavior Patterns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699968" y="1766530"/>
            <a:ext cx="3771543" cy="3058120"/>
          </a:xfrm>
          <a:prstGeom prst="roundRect">
            <a:avLst>
              <a:gd name="adj" fmla="val 3588"/>
            </a:avLst>
          </a:prstGeom>
          <a:solidFill>
            <a:srgbClr val="F9F6F0"/>
          </a:solidFill>
          <a:ln w="22860">
            <a:solidFill>
              <a:srgbClr val="D3C5B6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77108" y="1766530"/>
            <a:ext cx="91440" cy="3058120"/>
          </a:xfrm>
          <a:prstGeom prst="roundRect">
            <a:avLst>
              <a:gd name="adj" fmla="val 32807"/>
            </a:avLst>
          </a:prstGeom>
          <a:solidFill>
            <a:srgbClr val="D3C5B6"/>
          </a:solidFill>
          <a:ln/>
        </p:spPr>
      </p:sp>
      <p:sp>
        <p:nvSpPr>
          <p:cNvPr id="5" name="Text 3"/>
          <p:cNvSpPr/>
          <p:nvPr/>
        </p:nvSpPr>
        <p:spPr>
          <a:xfrm>
            <a:off x="991314" y="1989296"/>
            <a:ext cx="249983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Mobile &amp; Tablet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991314" y="2501741"/>
            <a:ext cx="3257431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37-41% overall 2nd click rate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91314" y="3001685"/>
            <a:ext cx="3257431" cy="1600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Touch interfaces create higher accident rates. Fat-finger errors and scroll-triggered taps lead to more unintentional clicks requiring aggressive filtering.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4671417" y="1766530"/>
            <a:ext cx="3771662" cy="3058120"/>
          </a:xfrm>
          <a:prstGeom prst="roundRect">
            <a:avLst>
              <a:gd name="adj" fmla="val 3588"/>
            </a:avLst>
          </a:prstGeom>
          <a:solidFill>
            <a:srgbClr val="F9F6F0"/>
          </a:solidFill>
          <a:ln w="22860">
            <a:solidFill>
              <a:srgbClr val="DECEB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4648557" y="1766530"/>
            <a:ext cx="91440" cy="3058120"/>
          </a:xfrm>
          <a:prstGeom prst="roundRect">
            <a:avLst>
              <a:gd name="adj" fmla="val 32807"/>
            </a:avLst>
          </a:prstGeom>
          <a:solidFill>
            <a:srgbClr val="DECEBB"/>
          </a:solidFill>
          <a:ln/>
        </p:spPr>
      </p:sp>
      <p:sp>
        <p:nvSpPr>
          <p:cNvPr id="10" name="Text 8"/>
          <p:cNvSpPr/>
          <p:nvPr/>
        </p:nvSpPr>
        <p:spPr>
          <a:xfrm>
            <a:off x="4962763" y="1989296"/>
            <a:ext cx="249983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Desktop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4962763" y="2501741"/>
            <a:ext cx="3257550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~55% overall 2nd click rate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4962763" y="3001685"/>
            <a:ext cx="3257550" cy="1600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Precise mouse control reduces accidents. Users demonstrate stronger intent signals, with some high time-to-click outliers warranting further investigation.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699968" y="5024557"/>
            <a:ext cx="3771543" cy="2238137"/>
          </a:xfrm>
          <a:prstGeom prst="roundRect">
            <a:avLst>
              <a:gd name="adj" fmla="val 4903"/>
            </a:avLst>
          </a:prstGeom>
          <a:solidFill>
            <a:srgbClr val="F9F6F0"/>
          </a:solidFill>
          <a:ln w="22860">
            <a:solidFill>
              <a:srgbClr val="F2EBDF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77108" y="5024557"/>
            <a:ext cx="91440" cy="2238137"/>
          </a:xfrm>
          <a:prstGeom prst="roundRect">
            <a:avLst>
              <a:gd name="adj" fmla="val 32807"/>
            </a:avLst>
          </a:prstGeom>
          <a:solidFill>
            <a:srgbClr val="F2EBDF"/>
          </a:solidFill>
          <a:ln/>
        </p:spPr>
      </p:sp>
      <p:sp>
        <p:nvSpPr>
          <p:cNvPr id="15" name="Text 13"/>
          <p:cNvSpPr/>
          <p:nvPr/>
        </p:nvSpPr>
        <p:spPr>
          <a:xfrm>
            <a:off x="991314" y="5247323"/>
            <a:ext cx="2718435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Tablet Trend Strength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991314" y="5759768"/>
            <a:ext cx="3257431" cy="1280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Correlation between time and intent is strongest on tablets, suggesting distinct behavioral patterns worth leveraging in threshold design.</a:t>
            </a:r>
            <a:endParaRPr lang="en-US" sz="155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8617" y="1766530"/>
            <a:ext cx="4999434" cy="499943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3710"/>
            <a:ext cx="927354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Selecting Optimal Thresholds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0843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Two strategic approaches balance user experience improvement against revenue protection: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29182"/>
            <a:ext cx="38429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Conservative: &lt;0.5 Seconds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419600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loss: $3,316</a:t>
            </a:r>
            <a:r>
              <a:rPr lang="en-US" sz="1750" dirty="0">
                <a:solidFill>
                  <a:srgbClr val="DECE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(8.6% of total)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18591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Targets only ultra-fast, highly suspicious clicks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60789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Minimal revenue risk with measurable UX improvement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02987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Ideal for traffic volume-focused accounts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3929182"/>
            <a:ext cx="32542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Aggressive: &lt;2 Seconds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56884" y="4419600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loss: $17,355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(45.1% of total)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456884" y="4918591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Dramatically reduces accidental clicks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456884" y="5360789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Filters substantial genuine intent, higher revenue impact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456884" y="5802987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Best for conversion-rate-focused advertisers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818198"/>
            <a:ext cx="7126605" cy="511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Strategic Revenue Recovery Insight</a:t>
            </a:r>
            <a:endParaRPr lang="en-US" sz="3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085" y="1636038"/>
            <a:ext cx="1022390" cy="12268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28905" y="1840468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Block Fast Clicks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428905" y="2282547"/>
            <a:ext cx="648581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Intercept suspicious clicks based on time threshold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2085" y="2862858"/>
            <a:ext cx="1022390" cy="150506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28905" y="3067288"/>
            <a:ext cx="297561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Genuine Users Re-Click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428905" y="3509367"/>
            <a:ext cx="6485811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Intentional users demonstrate persistence, recovering 60%+ revenue at 2s+ delays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2085" y="4367927"/>
            <a:ext cx="1022390" cy="150506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28905" y="4572357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Preserve Revenue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428905" y="5014436"/>
            <a:ext cx="6485811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recovery ratio increases with longer time delays, validating tiered approach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6202085" y="6103025"/>
            <a:ext cx="7712631" cy="1308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revenue-per-click analysis reveals that accidental clicks (&lt;1s) aren't significantly less valuable than intentional ones (~$0.09 vs $0.10). This means </a:t>
            </a:r>
            <a:r>
              <a:rPr lang="en-US" sz="1600" dirty="0">
                <a:solidFill>
                  <a:srgbClr val="746558"/>
                </a:solidFill>
                <a:highlight>
                  <a:srgbClr val="F2EBDF"/>
                </a:highlight>
                <a:latin typeface="Gelasio" pitchFamily="34" charset="0"/>
                <a:ea typeface="Gelasio" pitchFamily="34" charset="-122"/>
                <a:cs typeface="Gelasio" pitchFamily="34" charset="-120"/>
              </a:rPr>
              <a:t>time alone isn't a perfect signal for low-value traffic</a:t>
            </a: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but the second-click behavior provides the critical differentiation.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3545" y="585073"/>
            <a:ext cx="6790253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Product Innovation Opportunity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43545" y="1201103"/>
            <a:ext cx="4046577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Dual Product Offering Strategy</a:t>
            </a:r>
            <a:endParaRPr lang="en-US" sz="2050" dirty="0"/>
          </a:p>
        </p:txBody>
      </p:sp>
      <p:sp>
        <p:nvSpPr>
          <p:cNvPr id="4" name="Shape 2"/>
          <p:cNvSpPr/>
          <p:nvPr/>
        </p:nvSpPr>
        <p:spPr>
          <a:xfrm>
            <a:off x="743545" y="2090618"/>
            <a:ext cx="6312456" cy="2551271"/>
          </a:xfrm>
          <a:prstGeom prst="roundRect">
            <a:avLst>
              <a:gd name="adj" fmla="val 1249"/>
            </a:avLst>
          </a:prstGeom>
          <a:solidFill>
            <a:srgbClr val="D3C5B6"/>
          </a:solidFill>
          <a:ln/>
        </p:spPr>
      </p:sp>
      <p:sp>
        <p:nvSpPr>
          <p:cNvPr id="5" name="Text 3"/>
          <p:cNvSpPr/>
          <p:nvPr/>
        </p:nvSpPr>
        <p:spPr>
          <a:xfrm>
            <a:off x="955953" y="2303026"/>
            <a:ext cx="3957518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"High-Intent Clicks" Premium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955953" y="2847380"/>
            <a:ext cx="5887641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Strict 2-second threshold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955953" y="3261479"/>
            <a:ext cx="5887641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Guaranteed high-conversion traffic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955953" y="3675578"/>
            <a:ext cx="5887641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Higher CPC pricing justified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955953" y="4089678"/>
            <a:ext cx="5887641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Lower bounce rates, efficient acquisition</a:t>
            </a:r>
            <a:endParaRPr lang="en-US" sz="1650" dirty="0"/>
          </a:p>
        </p:txBody>
      </p:sp>
      <p:sp>
        <p:nvSpPr>
          <p:cNvPr id="10" name="Shape 8"/>
          <p:cNvSpPr/>
          <p:nvPr/>
        </p:nvSpPr>
        <p:spPr>
          <a:xfrm>
            <a:off x="743545" y="4854297"/>
            <a:ext cx="6312456" cy="2551271"/>
          </a:xfrm>
          <a:prstGeom prst="roundRect">
            <a:avLst>
              <a:gd name="adj" fmla="val 1249"/>
            </a:avLst>
          </a:prstGeom>
          <a:solidFill>
            <a:srgbClr val="DECEBB"/>
          </a:solidFill>
          <a:ln/>
        </p:spPr>
      </p:sp>
      <p:sp>
        <p:nvSpPr>
          <p:cNvPr id="11" name="Text 9"/>
          <p:cNvSpPr/>
          <p:nvPr/>
        </p:nvSpPr>
        <p:spPr>
          <a:xfrm>
            <a:off x="955953" y="5066705"/>
            <a:ext cx="3399234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"Standard Clicks" Volume</a:t>
            </a:r>
            <a:endParaRPr lang="en-US" sz="2050" dirty="0"/>
          </a:p>
        </p:txBody>
      </p:sp>
      <p:sp>
        <p:nvSpPr>
          <p:cNvPr id="12" name="Text 10"/>
          <p:cNvSpPr/>
          <p:nvPr/>
        </p:nvSpPr>
        <p:spPr>
          <a:xfrm>
            <a:off x="955953" y="5611058"/>
            <a:ext cx="5887641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Minimal 0.5-second filtering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955953" y="6025158"/>
            <a:ext cx="5887641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Maximum reach and impressions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955953" y="6439257"/>
            <a:ext cx="5887641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Lower CPC, accessibility-focused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955953" y="6853357"/>
            <a:ext cx="5887641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Ideal for brand awareness campaigns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582019" y="2042874"/>
            <a:ext cx="6312456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segmentation mirrors industry standards like viewable vs. standard impressions, giving  company T competitive advantages: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7582019" y="2913698"/>
            <a:ext cx="6312456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Pricing flexibility</a:t>
            </a: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across advertiser tiers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7582019" y="3327797"/>
            <a:ext cx="6312456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Better advertiser matching</a:t>
            </a: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to campaign goals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7582019" y="3741896"/>
            <a:ext cx="6312456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Transparency and control</a:t>
            </a: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as differentiators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7582019" y="4155996"/>
            <a:ext cx="6312456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Platform-specific optimization</a:t>
            </a: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opportunities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11235"/>
            <a:ext cx="953107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Additional Testing Hypotheses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3318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Generated through AI-assisted analysis to identify new accidental click detection opportunities: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746558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he-IL" sz="1750" dirty="0">
              <a:solidFill>
                <a:srgbClr val="746558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he-IL" sz="1750" dirty="0">
              <a:solidFill>
                <a:srgbClr val="746558"/>
              </a:solidFill>
              <a:latin typeface="Gelasio" pitchFamily="34" charset="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1" name="Text 1">
            <a:extLst>
              <a:ext uri="{FF2B5EF4-FFF2-40B4-BE49-F238E27FC236}">
                <a16:creationId xmlns:a16="http://schemas.microsoft.com/office/drawing/2014/main" id="{11C5D42A-B30C-1872-199A-E5729612181C}"/>
              </a:ext>
            </a:extLst>
          </p:cNvPr>
          <p:cNvSpPr/>
          <p:nvPr/>
        </p:nvSpPr>
        <p:spPr>
          <a:xfrm>
            <a:off x="907137" y="329005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746558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he-IL" sz="1750" dirty="0">
              <a:solidFill>
                <a:srgbClr val="746558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he-IL" sz="1750" dirty="0">
              <a:solidFill>
                <a:srgbClr val="746558"/>
              </a:solidFill>
              <a:latin typeface="Gelasio" pitchFamily="34" charset="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2" name="Rectangle 4">
            <a:extLst>
              <a:ext uri="{FF2B5EF4-FFF2-40B4-BE49-F238E27FC236}">
                <a16:creationId xmlns:a16="http://schemas.microsoft.com/office/drawing/2014/main" id="{CB3B5ABB-FC64-3055-1E68-F4247AADD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137" y="3213111"/>
            <a:ext cx="9179116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solidFill>
                  <a:srgbClr val="746558"/>
                </a:solidFill>
                <a:latin typeface="Gelasio" pitchFamily="34" charset="0"/>
                <a:cs typeface="Gelasio" pitchFamily="34" charset="-120"/>
              </a:rPr>
              <a:t> Mobile/tablet show lower second-click rates, indicating more accidental clicks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dirty="0">
              <a:solidFill>
                <a:srgbClr val="746558"/>
              </a:solidFill>
              <a:latin typeface="Gelasio" pitchFamily="34" charset="0"/>
              <a:cs typeface="Gelasio" pitchFamily="34" charset="-12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solidFill>
                  <a:srgbClr val="746558"/>
                </a:solidFill>
                <a:latin typeface="Gelasio" pitchFamily="34" charset="0"/>
                <a:cs typeface="Gelasio" pitchFamily="34" charset="-120"/>
              </a:rPr>
              <a:t> Blocking &lt;1s clicks reduces revenue almost as much as intentional clicks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dirty="0">
              <a:solidFill>
                <a:srgbClr val="746558"/>
              </a:solidFill>
              <a:latin typeface="Gelasio" pitchFamily="34" charset="0"/>
              <a:cs typeface="Gelasio" pitchFamily="34" charset="-12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solidFill>
                  <a:srgbClr val="746558"/>
                </a:solidFill>
                <a:latin typeface="Gelasio" pitchFamily="34" charset="0"/>
                <a:cs typeface="Gelasio" pitchFamily="34" charset="-120"/>
              </a:rPr>
              <a:t> Longer click delays recover more revenue from intentional users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994</Words>
  <Application>Microsoft Office PowerPoint</Application>
  <PresentationFormat>Custom</PresentationFormat>
  <Paragraphs>114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Gelasio Light</vt:lpstr>
      <vt:lpstr>Gelasio Semi Bold</vt:lpstr>
      <vt:lpstr>Gelasio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Simona Levitsky</dc:creator>
  <cp:lastModifiedBy>Simona Levitsky</cp:lastModifiedBy>
  <cp:revision>8</cp:revision>
  <dcterms:created xsi:type="dcterms:W3CDTF">2025-11-14T12:58:54Z</dcterms:created>
  <dcterms:modified xsi:type="dcterms:W3CDTF">2025-11-16T11:04:17Z</dcterms:modified>
</cp:coreProperties>
</file>